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3429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10287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7145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2057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24003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2743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>
            <p:ph type="body" sz="quarter" idx="13"/>
          </p:nvPr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40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 txBox="1"/>
          <p:nvPr>
            <p:ph type="body" sz="quarter" idx="13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 txBox="1"/>
          <p:nvPr>
            <p:ph type="body" sz="quarter" idx="14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i="1" sz="70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118295074_2675x2907.jpeg"/>
          <p:cNvSpPr/>
          <p:nvPr>
            <p:ph type="pic" idx="13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8295074_2675x2907.jpeg"/>
          <p:cNvSpPr/>
          <p:nvPr>
            <p:ph type="pic" idx="13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14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Line"/>
          <p:cNvSpPr/>
          <p:nvPr>
            <p:ph type="body" sz="quarter" idx="15"/>
          </p:nvPr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22948899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>
            <p:ph type="body" sz="quarter" idx="13"/>
          </p:nvPr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182429520_1646x1646.jpeg"/>
          <p:cNvSpPr/>
          <p:nvPr>
            <p:ph type="pic" idx="14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Line"/>
          <p:cNvSpPr/>
          <p:nvPr>
            <p:ph type="body" sz="quarter" idx="13"/>
          </p:nvPr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2" name="118295074_2675x2907.jpeg"/>
          <p:cNvSpPr/>
          <p:nvPr>
            <p:ph type="pic" idx="14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118295074_2675x2907.jpeg"/>
          <p:cNvSpPr/>
          <p:nvPr>
            <p:ph type="pic" idx="13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182741592_1098x949.jpeg"/>
          <p:cNvSpPr/>
          <p:nvPr>
            <p:ph type="pic" sz="half" idx="14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182429520_1646x1646.jpeg"/>
          <p:cNvSpPr/>
          <p:nvPr>
            <p:ph type="pic" sz="half" idx="15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i="1" spc="39" sz="4000"/>
            </a:lvl1pPr>
            <a:lvl2pPr marL="0" indent="0">
              <a:spcBef>
                <a:spcPts val="2000"/>
              </a:spcBef>
              <a:buSzTx/>
              <a:buFontTx/>
              <a:buNone/>
              <a:defRPr i="1" spc="39" sz="4000"/>
            </a:lvl2pPr>
            <a:lvl3pPr marL="0" indent="0">
              <a:spcBef>
                <a:spcPts val="2000"/>
              </a:spcBef>
              <a:buSzTx/>
              <a:buFontTx/>
              <a:buNone/>
              <a:defRPr i="1" spc="39" sz="4000"/>
            </a:lvl3pPr>
            <a:lvl4pPr marL="0" indent="0">
              <a:spcBef>
                <a:spcPts val="2000"/>
              </a:spcBef>
              <a:buSzTx/>
              <a:buFontTx/>
              <a:buNone/>
              <a:defRPr i="1" spc="39" sz="4000"/>
            </a:lvl4pPr>
            <a:lvl5pPr marL="0" indent="0">
              <a:spcBef>
                <a:spcPts val="2000"/>
              </a:spcBef>
              <a:buSzTx/>
              <a:buFontTx/>
              <a:buNone/>
              <a:defRPr i="1" spc="39"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948899" y="12928600"/>
            <a:ext cx="419089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25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3429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10287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7145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2057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24003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2743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29" name="Rectangle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Line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YELP SUC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YELP SUCKS</a:t>
            </a:r>
          </a:p>
        </p:txBody>
      </p:sp>
      <p:sp>
        <p:nvSpPr>
          <p:cNvPr id="132" name="Yeah, I said it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Yeah, I said it.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1" name="HOW THE SENTIMENTS INTERACT WITH PRICE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HOW THE SENTIMENTS INTERACT WITH PRICE</a:t>
            </a:r>
          </a:p>
        </p:txBody>
      </p:sp>
      <p:pic>
        <p:nvPicPr>
          <p:cNvPr id="182" name="Screen Shot 2019-10-03 at 6.16.19 PM.png" descr="Screen Shot 2019-10-03 at 6.16.1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44245" y="2410099"/>
            <a:ext cx="7342193" cy="513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Screen Shot 2019-10-03 at 6.16.26 PM.png" descr="Screen Shot 2019-10-03 at 6.16.2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44245" y="7695500"/>
            <a:ext cx="7342193" cy="513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Screen Shot 2019-10-03 at 6.16.38 PM.png" descr="Screen Shot 2019-10-03 at 6.16.38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89592" y="2540000"/>
            <a:ext cx="7305871" cy="510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Screen Shot 2019-10-03 at 6.16.50 PM.png" descr="Screen Shot 2019-10-03 at 6.16.50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475680" y="7891246"/>
            <a:ext cx="7305871" cy="510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15" t="9488" r="515" b="3927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8" name="Let’s find the bad ratings"/>
          <p:cNvSpPr txBox="1"/>
          <p:nvPr/>
        </p:nvSpPr>
        <p:spPr>
          <a:xfrm>
            <a:off x="2422013" y="4637783"/>
            <a:ext cx="19084780" cy="444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cap="all" i="0" spc="0" sz="17100">
                <a:ln w="38100" cap="flat">
                  <a:solidFill>
                    <a:srgbClr val="FFFFFF"/>
                  </a:solidFill>
                  <a:prstDash val="solid"/>
                  <a:miter lim="400000"/>
                </a:ln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Let’s find the bad ratings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1" name="WHAT ARE THE MODELS USED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WHAT ARE THE MODELS USED</a:t>
            </a:r>
          </a:p>
        </p:txBody>
      </p:sp>
      <p:sp>
        <p:nvSpPr>
          <p:cNvPr id="192" name="We are looking to predict the if a restaurant is Good or Bad based on the sentiments of the reviews…"/>
          <p:cNvSpPr txBox="1"/>
          <p:nvPr/>
        </p:nvSpPr>
        <p:spPr>
          <a:xfrm>
            <a:off x="818808" y="2262692"/>
            <a:ext cx="22519459" cy="259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64444" indent="-564444">
              <a:buSzPct val="75000"/>
              <a:buFont typeface="Zapf Dingbats"/>
              <a:buChar char="➤"/>
              <a:defRPr i="0" spc="38" sz="3800"/>
            </a:pPr>
            <a:r>
              <a:t>We are looking to predict the if a restaurant is Good or Bad based on the sentiments of the reviews</a:t>
            </a:r>
          </a:p>
          <a:p>
            <a:pPr marL="564444" indent="-564444">
              <a:buSzPct val="75000"/>
              <a:buFont typeface="Zapf Dingbats"/>
              <a:buChar char="➤"/>
              <a:defRPr i="0" spc="38" sz="3800"/>
            </a:pPr>
            <a:r>
              <a:t>We don’t want to forecast a good restaurant and find out it’s bad - </a:t>
            </a:r>
            <a:r>
              <a:rPr b="1">
                <a:ln w="12700" cap="flat">
                  <a:solidFill>
                    <a:srgbClr val="000000"/>
                  </a:solidFill>
                  <a:prstDash val="solid"/>
                  <a:miter lim="400000"/>
                </a:ln>
              </a:rPr>
              <a:t>Type I error not acceptable</a:t>
            </a:r>
            <a:endParaRPr b="1">
              <a:ln w="12700" cap="flat">
                <a:solidFill>
                  <a:srgbClr val="000000"/>
                </a:solidFill>
                <a:prstDash val="solid"/>
                <a:miter lim="400000"/>
              </a:ln>
            </a:endParaRPr>
          </a:p>
          <a:p>
            <a:pPr marL="564444" indent="-564444">
              <a:buSzPct val="75000"/>
              <a:buFont typeface="Zapf Dingbats"/>
              <a:buChar char="➤"/>
              <a:defRPr i="0" spc="38" sz="3800"/>
            </a:pPr>
            <a:r>
              <a:t>We want to find a model better than the baseline (</a:t>
            </a:r>
            <a:r>
              <a:rPr b="1"/>
              <a:t>Dummy: 52.3% accuracy</a:t>
            </a:r>
            <a:r>
              <a:t>)</a:t>
            </a:r>
          </a:p>
        </p:txBody>
      </p:sp>
      <p:graphicFrame>
        <p:nvGraphicFramePr>
          <p:cNvPr id="193" name="Table"/>
          <p:cNvGraphicFramePr/>
          <p:nvPr/>
        </p:nvGraphicFramePr>
        <p:xfrm>
          <a:off x="4162768" y="5632096"/>
          <a:ext cx="12867011" cy="4587873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{2708684C-4D16-4618-839F-0558EEFCDFE6}</a:tableStyleId>
              </a:tblPr>
              <a:tblGrid>
                <a:gridCol w="4687989"/>
                <a:gridCol w="3609919"/>
                <a:gridCol w="3122889"/>
                <a:gridCol w="3122889"/>
              </a:tblGrid>
              <a:tr h="723900">
                <a:tc>
                  <a:txBody>
                    <a:bodyPr/>
                    <a:lstStyle/>
                    <a:p>
                      <a:pPr algn="ctr">
                        <a:defRPr b="1" sz="4600">
                          <a:solidFill>
                            <a:srgbClr val="A32A46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  <a:lnT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T>
                    <a:lnB w="38100">
                      <a:solidFill>
                        <a:srgbClr val="FF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600">
                          <a:solidFill>
                            <a:srgbClr val="A32A46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TRAINING</a:t>
                      </a:r>
                    </a:p>
                  </a:txBody>
                  <a:tcPr marL="50800" marR="50800" marT="50800" marB="50800" anchor="ctr" anchorCtr="0" horzOverflow="overflow">
                    <a:lnT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T>
                    <a:lnB w="38100">
                      <a:solidFill>
                        <a:srgbClr val="FF0000"/>
                      </a:solidFill>
                      <a:miter lim="400000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600">
                          <a:solidFill>
                            <a:srgbClr val="A32A46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TESTING</a:t>
                      </a:r>
                    </a:p>
                  </a:txBody>
                  <a:tcPr marL="50800" marR="50800" marT="50800" marB="50800" anchor="ctr" anchorCtr="0" horzOverflow="overflow"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  <a:lnT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T>
                    <a:lnB w="38100">
                      <a:solidFill>
                        <a:srgbClr val="FF0000"/>
                      </a:solidFill>
                      <a:miter lim="400000"/>
                    </a:lnB>
                  </a:tcPr>
                </a:tc>
                <a:tc hMerge="1">
                  <a:tcPr/>
                </a:tc>
              </a:tr>
              <a:tr h="800100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4600">
                          <a:solidFill>
                            <a:srgbClr val="A32A46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MODEL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  <a:lnT w="38100">
                      <a:solidFill>
                        <a:srgbClr val="FF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900">
                          <a:solidFill>
                            <a:schemeClr val="accent4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Parameters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  <a:lnT w="38100">
                      <a:solidFill>
                        <a:srgbClr val="FF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900">
                          <a:solidFill>
                            <a:schemeClr val="accent4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Accuracy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  <a:lnT w="38100">
                      <a:solidFill>
                        <a:srgbClr val="FF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900">
                          <a:solidFill>
                            <a:schemeClr val="accent4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F1 Score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  <a:lnT w="38100">
                      <a:solidFill>
                        <a:srgbClr val="FF0000"/>
                      </a:solidFill>
                      <a:miter lim="400000"/>
                    </a:lnT>
                  </a:tcPr>
                </a:tc>
              </a:tr>
              <a:tr h="7874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Naive Bayes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Gaussian/Bernoulli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58% / 52%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59%/54%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7874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KNN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n=2 ; Tuning using GridSearch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52%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40%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7874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Decision Trees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Tuning using GridSearch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57%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58%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8001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Bagged Trees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n=20;Tuning using GridSearch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64%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63%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81280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Random Forests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Tuning - bootstrap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66%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63%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690044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XG Boost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Genetic Search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65%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65%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</a:tcPr>
                </a:tc>
              </a:tr>
              <a:tr h="781050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SVM</a:t>
                      </a:r>
                    </a:p>
                  </a:txBody>
                  <a:tcPr marL="50800" marR="50800" marT="50800" marB="50800" anchor="ctr" anchorCtr="0" horzOverflow="overflow">
                    <a:lnL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L>
                    <a:lnB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>
                          <a:solidFill>
                            <a:srgbClr val="5C5C5C"/>
                          </a:solidFill>
                          <a:latin typeface="Copperplate"/>
                          <a:ea typeface="Copperplate"/>
                          <a:cs typeface="Copperplate"/>
                          <a:sym typeface="Copperplate"/>
                        </a:rPr>
                        <a:t>Kernel Linear; c=6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C5C5C"/>
                      </a:solidFill>
                      <a:miter lim="400000"/>
                    </a:lnR>
                    <a:lnB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56%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C5C5C"/>
                      </a:solidFill>
                      <a:miter lim="400000"/>
                    </a:lnL>
                    <a:lnR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R>
                    <a:lnB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5C5C5C"/>
                          </a:solidFill>
                          <a:latin typeface="Iowan Old Style Titling"/>
                          <a:ea typeface="Iowan Old Style Titling"/>
                          <a:cs typeface="Iowan Old Style Titling"/>
                          <a:sym typeface="Iowan Old Style Titling"/>
                        </a:rPr>
                        <a:t>57%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C5C5C"/>
                      </a:solidFill>
                      <a:custDash>
                        <a:ds d="200000" sp="200000"/>
                      </a:custDash>
                      <a:miter lim="400000"/>
                    </a:lnL>
                    <a:lnR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R>
                    <a:lnB w="101600">
                      <a:solidFill>
                        <a:schemeClr val="accent5">
                          <a:satOff val="7361"/>
                          <a:lumOff val="7535"/>
                        </a:schemeClr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6" name="WHAT ARE THE TAKE AWAY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WHAT ARE THE TAKE AWAY </a:t>
            </a:r>
          </a:p>
        </p:txBody>
      </p:sp>
      <p:sp>
        <p:nvSpPr>
          <p:cNvPr id="197" name="Random Forest and XGBoost predicted our testing sample accurately at 66% and 65% resp.…"/>
          <p:cNvSpPr txBox="1"/>
          <p:nvPr/>
        </p:nvSpPr>
        <p:spPr>
          <a:xfrm>
            <a:off x="404951" y="2969541"/>
            <a:ext cx="22676068" cy="848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  <a:r>
              <a:t>Random Forest and XGBoost predicted our testing sample accurately at 66% and 65% resp.</a:t>
            </a: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  <a:r>
              <a:t>Adding the prices of the restaurant didn’t make a significant change in the models</a:t>
            </a: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  <a:r>
              <a:t>Due to distance between each sentiment of each review - weak learners were better predictors.</a:t>
            </a: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</a:p>
          <a:p>
            <a:pPr marL="564444" indent="-564444">
              <a:lnSpc>
                <a:spcPct val="150000"/>
              </a:lnSpc>
              <a:buSzPct val="75000"/>
              <a:buFont typeface="Zapf Dingbats"/>
              <a:buChar char="➤"/>
              <a:defRPr i="0"/>
            </a:pPr>
            <a:r>
              <a:t>More data needed to increase prediction; topic of reviews worth analyzing separately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5" name="A bit of Domain Knowledge on yel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329184" defTabSz="792479">
              <a:spcBef>
                <a:spcPts val="3100"/>
              </a:spcBef>
              <a:defRPr sz="7200">
                <a:effectLst>
                  <a:outerShdw sx="100000" sy="100000" kx="0" ky="0" algn="b" rotWithShape="0" blurRad="12192" dist="12192" dir="12660000">
                    <a:srgbClr val="000000"/>
                  </a:outerShdw>
                </a:effectLst>
              </a:defRPr>
            </a:pPr>
            <a:r>
              <a:rPr>
                <a:solidFill>
                  <a:schemeClr val="accent5"/>
                </a:solidFill>
              </a:rPr>
              <a:t>A bit of Domain Knowledge on yelp</a:t>
            </a:r>
          </a:p>
        </p:txBody>
      </p:sp>
      <p:sp>
        <p:nvSpPr>
          <p:cNvPr id="136" name="Pros:…"/>
          <p:cNvSpPr txBox="1"/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Pros: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Democratic Review Process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Overall Honest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Thousands of very, very, wordy, reviews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Cons: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No Filter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No Guidance</a:t>
            </a:r>
          </a:p>
          <a:p>
            <a:pPr lvl="1" marL="1244600" indent="-622300">
              <a:buSzPct val="45000"/>
              <a:buFontTx/>
              <a:buBlip>
                <a:blip r:embed="rId2"/>
              </a:buBlip>
            </a:pPr>
            <a:r>
              <a:t>No Context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9" name="How Restaurants Intersect with Yel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24384" dir="13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How Restaurants Intersect with Yelp</a:t>
            </a:r>
          </a:p>
        </p:txBody>
      </p:sp>
      <p:sp>
        <p:nvSpPr>
          <p:cNvPr id="140" name="Most Restaurants are satisfied with a 4-star rating…"/>
          <p:cNvSpPr txBox="1"/>
          <p:nvPr>
            <p:ph type="body" idx="1"/>
          </p:nvPr>
        </p:nvSpPr>
        <p:spPr>
          <a:xfrm>
            <a:off x="1016000" y="2413004"/>
            <a:ext cx="22352000" cy="10160001"/>
          </a:xfrm>
          <a:prstGeom prst="rect">
            <a:avLst/>
          </a:prstGeom>
        </p:spPr>
        <p:txBody>
          <a:bodyPr/>
          <a:lstStyle/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Most Restaurants are satisfied with a 4-star rating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3.5 is a motivator for change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Any restaurant over 100 reviews cannot maintain 5 stars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By 300 reviews your rating will settle, thus 3-star restaurants typically stay 3-stars.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Because there’s no reliable rubric, individual ratings swing from 1-star or 5-star, with few in between.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This leaves most restaurants settling in the 4 zone.</a:t>
            </a:r>
          </a:p>
          <a:p>
            <a:pPr marL="622300" indent="-622300">
              <a:buSzPct val="45000"/>
              <a:buFontTx/>
              <a:buBlip>
                <a:blip r:embed="rId2"/>
              </a:buBlip>
            </a:pPr>
            <a:r>
              <a:t>Truly amazing restaurants get 4.5s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3" name="Some Samples - Tacos = Aweso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24384" dir="1728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Some Samples - Tacos = Awesome</a:t>
            </a:r>
          </a:p>
        </p:txBody>
      </p:sp>
      <p:pic>
        <p:nvPicPr>
          <p:cNvPr id="144" name="Screen Shot 2019-10-03 at 9.17.23 AM.png" descr="Screen Shot 2019-10-03 at 9.17.2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63582" y="8049328"/>
            <a:ext cx="7456837" cy="46550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Screen Shot 2019-10-03 at 9.17.41 AM.png" descr="Screen Shot 2019-10-03 at 9.17.41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389322" y="8098599"/>
            <a:ext cx="7298980" cy="455651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8" name="Tacos"/>
          <p:cNvGrpSpPr/>
          <p:nvPr/>
        </p:nvGrpSpPr>
        <p:grpSpPr>
          <a:xfrm>
            <a:off x="18591959" y="4366223"/>
            <a:ext cx="2893706" cy="867585"/>
            <a:chOff x="0" y="0"/>
            <a:chExt cx="2893704" cy="867584"/>
          </a:xfrm>
        </p:grpSpPr>
        <p:sp>
          <p:nvSpPr>
            <p:cNvPr id="147" name="Tacos"/>
            <p:cNvSpPr txBox="1"/>
            <p:nvPr/>
          </p:nvSpPr>
          <p:spPr>
            <a:xfrm>
              <a:off x="71842" y="71842"/>
              <a:ext cx="2750021" cy="723901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ctr">
                <a:spcBef>
                  <a:spcPts val="0"/>
                </a:spcBef>
                <a:defRPr i="0" spc="0" sz="3500">
                  <a:solidFill>
                    <a:srgbClr val="FFFFFF"/>
                  </a:solidFill>
                  <a:latin typeface="DIN Alternate"/>
                  <a:ea typeface="DIN Alternate"/>
                  <a:cs typeface="DIN Alternate"/>
                  <a:sym typeface="DIN Alternate"/>
                </a:defRPr>
              </a:lvl1pPr>
            </a:lstStyle>
            <a:p>
              <a:pPr/>
              <a:r>
                <a:t>Tacos</a:t>
              </a:r>
            </a:p>
          </p:txBody>
        </p:sp>
        <p:pic>
          <p:nvPicPr>
            <p:cNvPr id="146" name="Tacos Tacos" descr="Tacos Tacos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2893705" cy="867585"/>
            </a:xfrm>
            <a:prstGeom prst="rect">
              <a:avLst/>
            </a:prstGeom>
            <a:effectLst/>
          </p:spPr>
        </p:pic>
      </p:grpSp>
      <p:sp>
        <p:nvSpPr>
          <p:cNvPr id="149" name="3 Michelin Star Restaurants"/>
          <p:cNvSpPr txBox="1"/>
          <p:nvPr/>
        </p:nvSpPr>
        <p:spPr>
          <a:xfrm>
            <a:off x="1769710" y="10170248"/>
            <a:ext cx="5901225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 Michelin Star Restaurants</a:t>
            </a:r>
          </a:p>
        </p:txBody>
      </p:sp>
      <p:pic>
        <p:nvPicPr>
          <p:cNvPr id="150" name="Screen Shot 2019-10-03 at 5.15.24 PM.png" descr="Screen Shot 2019-10-03 at 5.15.24 P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542510" y="2673266"/>
            <a:ext cx="7298980" cy="4734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Screen Shot 2019-10-03 at 5.15.36 PM.png" descr="Screen Shot 2019-10-03 at 5.15.36 PM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31700" y="2647880"/>
            <a:ext cx="7298979" cy="47347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4" name="Reviews were Also Flaw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Reviews were Also Flawed</a:t>
            </a:r>
          </a:p>
        </p:txBody>
      </p:sp>
      <p:pic>
        <p:nvPicPr>
          <p:cNvPr id="155" name="Screen Shot 2019-10-04 at 8.52.26 AM.png" descr="Screen Shot 2019-10-04 at 8.52.2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20309" y="8097020"/>
            <a:ext cx="12303213" cy="41987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Screen Shot 2019-10-03 at 4.19.12 PM.png" descr="Screen Shot 2019-10-03 at 4.19.12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9621" y="2384830"/>
            <a:ext cx="10559745" cy="4426142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Too Much Sentiment"/>
          <p:cNvSpPr txBox="1"/>
          <p:nvPr/>
        </p:nvSpPr>
        <p:spPr>
          <a:xfrm>
            <a:off x="15090392" y="3940540"/>
            <a:ext cx="516304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0" spc="0">
                <a:solidFill>
                  <a:srgbClr val="AA4831"/>
                </a:solidFill>
              </a:defRPr>
            </a:lvl1pPr>
          </a:lstStyle>
          <a:p>
            <a:pPr/>
            <a:r>
              <a:t>Too Much Sentiment</a:t>
            </a:r>
          </a:p>
        </p:txBody>
      </p:sp>
      <p:sp>
        <p:nvSpPr>
          <p:cNvPr id="158" name="Not Really Sure What to Do With This"/>
          <p:cNvSpPr txBox="1"/>
          <p:nvPr/>
        </p:nvSpPr>
        <p:spPr>
          <a:xfrm>
            <a:off x="1121042" y="9553225"/>
            <a:ext cx="954454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i="0" spc="0">
                <a:solidFill>
                  <a:srgbClr val="AA4831"/>
                </a:solidFill>
              </a:defRPr>
            </a:lvl1pPr>
          </a:lstStyle>
          <a:p>
            <a:pPr/>
            <a:r>
              <a:t>Not Really Sure What to Do With This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15" t="9488" r="515" b="3927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61" name="That Restaurant:  Yeah or Nah?"/>
          <p:cNvSpPr txBox="1"/>
          <p:nvPr/>
        </p:nvSpPr>
        <p:spPr>
          <a:xfrm>
            <a:off x="2859741" y="4764783"/>
            <a:ext cx="19084780" cy="444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i="0" spc="0" sz="17100">
                <a:ln w="38100" cap="flat">
                  <a:solidFill>
                    <a:srgbClr val="FFFFFF"/>
                  </a:solidFill>
                  <a:prstDash val="solid"/>
                  <a:miter lim="400000"/>
                </a:ln>
                <a:latin typeface="+mn-lt"/>
                <a:ea typeface="+mn-ea"/>
                <a:cs typeface="+mn-cs"/>
                <a:sym typeface="DIN Condensed"/>
              </a:defRPr>
            </a:pPr>
            <a:r>
              <a:t>That </a:t>
            </a:r>
            <a:r>
              <a:t>Restaurant:  Yeah or Nah?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4" name="Our Data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Our Data</a:t>
            </a:r>
          </a:p>
        </p:txBody>
      </p:sp>
      <p:sp>
        <p:nvSpPr>
          <p:cNvPr id="165" name="Scraped for Days from Yelp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Scraped for Days from Yelp</a:t>
            </a:r>
          </a:p>
          <a:p>
            <a:pPr lvl="1"/>
            <a:r>
              <a:t>API:  2000 Calls for Restaurants in the NYC Area</a:t>
            </a:r>
          </a:p>
          <a:p>
            <a:pPr lvl="1"/>
            <a:r>
              <a:t>WebScraping: 20 reviews for each restaurant in the API.</a:t>
            </a:r>
          </a:p>
          <a:p>
            <a:pPr lvl="1"/>
          </a:p>
          <a:p>
            <a:pPr/>
            <a:r>
              <a:t>Post Cleaning:</a:t>
            </a:r>
          </a:p>
          <a:p>
            <a:pPr lvl="1"/>
            <a:r>
              <a:t>1625 Restaurants</a:t>
            </a:r>
          </a:p>
          <a:p>
            <a:pPr lvl="1"/>
            <a:r>
              <a:t>32,500 Reviews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8" name="WhAT did we get from the data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WhAT did we get from the data</a:t>
            </a:r>
          </a:p>
        </p:txBody>
      </p:sp>
      <p:pic>
        <p:nvPicPr>
          <p:cNvPr id="169" name="Screen Shot 2019-10-03 at 6.15.38 PM.png" descr="Screen Shot 2019-10-03 at 6.15.3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2037" y="2357609"/>
            <a:ext cx="10557699" cy="74524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Screen Shot 2019-10-03 at 6.16.00 PM.png" descr="Screen Shot 2019-10-03 at 6.16.00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34415" y="2184400"/>
            <a:ext cx="10557698" cy="7452493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Arrow"/>
          <p:cNvSpPr/>
          <p:nvPr/>
        </p:nvSpPr>
        <p:spPr>
          <a:xfrm>
            <a:off x="11313242" y="5302835"/>
            <a:ext cx="1743619" cy="1689041"/>
          </a:xfrm>
          <a:prstGeom prst="rightArrow">
            <a:avLst>
              <a:gd name="adj1" fmla="val 32000"/>
              <a:gd name="adj2" fmla="val 59024"/>
            </a:avLst>
          </a:prstGeom>
          <a:solidFill>
            <a:srgbClr val="F43925">
              <a:alpha val="97116"/>
            </a:srgbClr>
          </a:solidFill>
          <a:ln w="508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i="0" spc="0" sz="35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72" name="The 4-star rating dominates the majority of our restaurants.…"/>
          <p:cNvSpPr txBox="1"/>
          <p:nvPr/>
        </p:nvSpPr>
        <p:spPr>
          <a:xfrm>
            <a:off x="1741696" y="9911915"/>
            <a:ext cx="21416484" cy="35179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0" sz="3500"/>
            </a:pPr>
            <a:r>
              <a:t>The 4-star rating dominates the majority of our restaurants. 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0" sz="3500"/>
            </a:pPr>
            <a:r>
              <a:t>This leaves with a class imbalance that we resolved by transforming rating into a binary variables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0" sz="3500"/>
            </a:pPr>
            <a:r>
              <a:t>All restaurants with review 4.5+ are classified 1: Good review (35%)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0" sz="3500"/>
            </a:pPr>
            <a:r>
              <a:t>The rest under 0: Bad review (65%)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5" name="Drop Null values for ratings…"/>
          <p:cNvSpPr txBox="1"/>
          <p:nvPr/>
        </p:nvSpPr>
        <p:spPr>
          <a:xfrm>
            <a:off x="11229709" y="3295649"/>
            <a:ext cx="10859371" cy="7124701"/>
          </a:xfrm>
          <a:prstGeom prst="rect">
            <a:avLst/>
          </a:prstGeom>
          <a:ln w="25400">
            <a:solidFill>
              <a:srgbClr val="74767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150" sz="5000"/>
            </a:pPr>
            <a:r>
              <a:t>Drop Null values for ratings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150" sz="5000"/>
            </a:pPr>
            <a:r>
              <a:t>Remove restaurant with fewer reviews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150" sz="5000"/>
            </a:pPr>
            <a:r>
              <a:t>Transforming restaurant price for incorporation in models</a:t>
            </a:r>
          </a:p>
          <a:p>
            <a:pPr marL="635000" indent="-635000">
              <a:spcBef>
                <a:spcPts val="2500"/>
              </a:spcBef>
              <a:buSzPct val="75000"/>
              <a:buFont typeface="Zapf Dingbats"/>
              <a:buChar char="➤"/>
              <a:defRPr i="0" spc="150" sz="5000"/>
            </a:pPr>
            <a:r>
              <a:t>Getting sentiment scores from reviews</a:t>
            </a:r>
          </a:p>
        </p:txBody>
      </p:sp>
      <p:sp>
        <p:nvSpPr>
          <p:cNvPr id="176" name="What did we do to our data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>
                <a:solidFill>
                  <a:schemeClr val="accent5"/>
                </a:solidFill>
                <a:effectLst>
                  <a:outerShdw sx="100000" sy="100000" kx="0" ky="0" algn="b" rotWithShape="0" blurRad="12192" dist="12192" dir="16140000">
                    <a:srgbClr val="000000"/>
                  </a:outerShdw>
                </a:effectLst>
              </a:defRPr>
            </a:lvl1pPr>
          </a:lstStyle>
          <a:p>
            <a:pPr>
              <a:defRPr>
                <a:solidFill>
                  <a:srgbClr val="747676"/>
                </a:solidFill>
              </a:defRPr>
            </a:pPr>
            <a:r>
              <a:rPr>
                <a:solidFill>
                  <a:schemeClr val="accent5"/>
                </a:solidFill>
              </a:rPr>
              <a:t>What did we do to our data</a:t>
            </a:r>
          </a:p>
        </p:txBody>
      </p:sp>
      <p:pic>
        <p:nvPicPr>
          <p:cNvPr id="17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301" y="4128213"/>
            <a:ext cx="8386100" cy="5459574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We did not remove any punctuation, any emojis, lowercase any words, or tokenize words.…"/>
          <p:cNvSpPr txBox="1"/>
          <p:nvPr/>
        </p:nvSpPr>
        <p:spPr>
          <a:xfrm>
            <a:off x="391065" y="10436607"/>
            <a:ext cx="9412572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ts val="4600"/>
              </a:lnSpc>
              <a:spcBef>
                <a:spcPts val="0"/>
              </a:spcBef>
              <a:defRPr spc="0" sz="2400">
                <a:solidFill>
                  <a:srgbClr val="24292E"/>
                </a:solidFill>
              </a:defRPr>
            </a:pPr>
            <a:r>
              <a:t>We did not remove any punctuation, any emojis, lowercase any words, or tokenize words.</a:t>
            </a:r>
          </a:p>
          <a:p>
            <a:pPr defTabSz="457200">
              <a:lnSpc>
                <a:spcPts val="4600"/>
              </a:lnSpc>
              <a:spcBef>
                <a:spcPts val="0"/>
              </a:spcBef>
              <a:defRPr spc="0" sz="2400">
                <a:solidFill>
                  <a:srgbClr val="24292E"/>
                </a:solidFill>
              </a:defRPr>
            </a:pPr>
            <a:r>
              <a:t>They would adversely affect the sentiment scores given by VADER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